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0" r:id="rId4"/>
    <p:sldId id="271" r:id="rId5"/>
    <p:sldId id="257" r:id="rId6"/>
    <p:sldId id="262" r:id="rId7"/>
    <p:sldId id="263" r:id="rId8"/>
    <p:sldId id="270" r:id="rId9"/>
    <p:sldId id="265" r:id="rId10"/>
    <p:sldId id="267" r:id="rId11"/>
    <p:sldId id="266" r:id="rId12"/>
    <p:sldId id="264" r:id="rId13"/>
    <p:sldId id="268" r:id="rId14"/>
    <p:sldId id="273" r:id="rId15"/>
    <p:sldId id="274" r:id="rId16"/>
    <p:sldId id="279" r:id="rId17"/>
    <p:sldId id="277" r:id="rId18"/>
    <p:sldId id="278" r:id="rId19"/>
    <p:sldId id="272" r:id="rId20"/>
    <p:sldId id="282" r:id="rId21"/>
    <p:sldId id="276" r:id="rId22"/>
    <p:sldId id="27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4"/>
    <a:srgbClr val="FFFFFA"/>
    <a:srgbClr val="F8F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14"/>
  </p:normalViewPr>
  <p:slideViewPr>
    <p:cSldViewPr snapToGrid="0" snapToObjects="1">
      <p:cViewPr varScale="1">
        <p:scale>
          <a:sx n="127" d="100"/>
          <a:sy n="12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8C2D-F030-814F-9E04-B16157DE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0E5B8-AD8E-3F43-9567-6D4534489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97578-4271-BF4C-A306-AC30CC7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F8A2E-E9B5-7F4B-B5FE-8F3F2A11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4C787-30E5-2241-8898-B33F1AFC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E08D-0426-D24D-B9C7-21A18397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3C97-DC1B-7644-A6E5-86C09E10E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68E-4213-F14E-AA45-A6C30F24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73D8-679D-7A49-B44D-360D171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B4A3-2CF5-0A4A-B18C-30F3DBE5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1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89860-14FD-F044-893F-62229DD4E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9C020-0800-5F41-8FD4-8A6229CE8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761DD-183E-6647-A450-0D84E862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6F433-B498-BC4F-A950-4BC535C5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F63BD-7691-2B4C-B31A-280DE2B6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CC42-78F2-B340-84A4-FB5C20E8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00466-925D-7A43-894A-B4A70E0E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DEF9-F1E1-F045-B4E6-128BE382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8B9C4-1AB9-084B-8953-91F02C0C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15C5C-2191-A54F-9400-24B6CEF4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2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4A0B-1AF4-3C48-928A-E9B4B797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DFAAC-068D-E747-96CD-0F8660632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CE488-EFAE-5446-9267-E6B16457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7286B-1597-AF48-B6F6-DC0ECDE7E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83637-E16E-1B4C-BBE7-1C851F36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2A5-8E4C-6C4F-9055-EBA1E560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25B7-4322-0040-AF66-FFC96568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A0C7-41C6-7344-9D67-6FD680B48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B939C-798C-9446-98DC-AEEB0623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6E017-CCB9-C344-B184-EDA1E359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C4A92-11EC-D84E-A794-6E794DD9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BD57-43C8-5F43-BBCB-BD2C40E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C2E87-E05B-4443-A219-362F61F74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8B715-F22D-C64C-B0C7-025FA40C5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1AC1F-B939-5947-9ED4-6CE425DCA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8DC91-4E75-9E43-A8FC-2F30C0A59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06C98-7942-1442-8889-18F44E93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23837-59E4-5C4B-832F-6EB8564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6D561-4479-D442-9258-543907C0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D61A-FC81-E048-A6C7-EBBE6EA6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C8E2D-8B6D-5F43-837C-108363AD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78228-1E29-E142-B0DD-E47764C0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ED004-C70F-624F-96D6-E7BE1190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09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26E29-0F51-BB42-8ABA-46CE9AFD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5570B-140E-E241-B788-8E70AE1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D1873-F543-3B47-99BF-47F9FA44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8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FC4C-C52B-FC4E-BCF1-E9C9E9B1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0DEE-2474-FD4A-BBC7-07E0539D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4C6F4-F288-034B-A1FA-31EB88F6A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C4E43-98F4-8F43-AC0B-FAA0B9A1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982BB-DF4A-D24D-B595-698193EA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51F36-BCA5-8842-A809-DB4038E3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3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A3B8-9115-3E43-987A-5BE612CB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590D2-DDC9-2A4D-8187-0D44B5226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D331C-431D-1C45-A05B-041D3A418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16FD4-D048-2341-96E9-A4A313ED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87C7-6761-6F42-871D-9A37A65C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137FA-BC20-E745-8976-4D7C1D7E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2EA7A-90AA-1742-9D68-6185A462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6C6E1-9C08-5E43-B977-CB259E3A1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6EAD-4409-DF46-9C77-D8B1DD77B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DFD67-94F9-694B-97A4-F44CE2AB9406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F768-F274-8B40-85AF-B1FDE970A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2BAF7-BDAF-A24F-9DE9-57948B495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9F72B-359D-B04C-96E3-1001C499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5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ringebiscui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alasdair.syk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lasdair.sykes@sruc.ac.uk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ditorial@fringebiscuit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twitter.com/" TargetMode="External"/><Relationship Id="rId2" Type="http://schemas.openxmlformats.org/officeDocument/2006/relationships/hyperlink" Target="https://rtweet.inf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dfring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18AFE-2F04-4D41-9614-44DB00A9E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8000"/>
          </a:blip>
          <a:srcRect l="9011" t="7553" r="22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6200" dirty="0">
                <a:solidFill>
                  <a:srgbClr val="FFFFFF"/>
                </a:solidFill>
                <a:latin typeface="Georgia" panose="02040502050405020303" pitchFamily="18" charset="0"/>
              </a:rPr>
              <a:t>Tracking the Edinburgh Fringe Festival using Twitter, R, &amp;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479" y="1200152"/>
            <a:ext cx="2759019" cy="4457696"/>
          </a:xfrm>
        </p:spPr>
        <p:txBody>
          <a:bodyPr anchor="ctr">
            <a:normAutofit/>
          </a:bodyPr>
          <a:lstStyle/>
          <a:p>
            <a:pPr algn="r">
              <a:spcBef>
                <a:spcPts val="1600"/>
              </a:spcBef>
            </a:pPr>
            <a:r>
              <a:rPr lang="en-US" sz="2800" b="1" dirty="0">
                <a:solidFill>
                  <a:srgbClr val="FFFFFF"/>
                </a:solidFill>
                <a:latin typeface="Georgia" panose="02040502050405020303" pitchFamily="18" charset="0"/>
              </a:rPr>
              <a:t>Alasdair Sykes</a:t>
            </a:r>
          </a:p>
          <a:p>
            <a:pPr algn="r">
              <a:spcBef>
                <a:spcPts val="1600"/>
              </a:spcBef>
            </a:pPr>
            <a:r>
              <a:rPr lang="en-US" sz="2800" dirty="0">
                <a:solidFill>
                  <a:srgbClr val="FFFFFF"/>
                </a:solidFill>
                <a:latin typeface="Georgia" panose="02040502050405020303" pitchFamily="18" charset="0"/>
              </a:rPr>
              <a:t>Agricultural Systems </a:t>
            </a:r>
            <a:r>
              <a:rPr lang="en-US" sz="2800" dirty="0" err="1">
                <a:solidFill>
                  <a:srgbClr val="FFFFFF"/>
                </a:solidFill>
                <a:latin typeface="Georgia" panose="02040502050405020303" pitchFamily="18" charset="0"/>
              </a:rPr>
              <a:t>Modeller</a:t>
            </a:r>
            <a:endParaRPr lang="en-US" sz="28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algn="r">
              <a:spcBef>
                <a:spcPts val="2200"/>
              </a:spcBef>
            </a:pPr>
            <a:r>
              <a:rPr lang="en-US" sz="2800" dirty="0">
                <a:solidFill>
                  <a:srgbClr val="FFFFFF"/>
                </a:solidFill>
                <a:latin typeface="Georgia" panose="02040502050405020303" pitchFamily="18" charset="0"/>
              </a:rPr>
              <a:t> Scotland’s Rural College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644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F8D35A-196F-414B-A93C-602B761E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580" y="76200"/>
            <a:ext cx="7638476" cy="670270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ABE292-3884-604B-9C27-41051118CF68}"/>
              </a:ext>
            </a:extLst>
          </p:cNvPr>
          <p:cNvSpPr/>
          <p:nvPr/>
        </p:nvSpPr>
        <p:spPr>
          <a:xfrm>
            <a:off x="450958" y="1185189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Show titles + guesswork to predict show URLs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0F10A6-5E2D-544C-8421-33525ABD8D93}"/>
              </a:ext>
            </a:extLst>
          </p:cNvPr>
          <p:cNvSpPr/>
          <p:nvPr/>
        </p:nvSpPr>
        <p:spPr>
          <a:xfrm>
            <a:off x="450958" y="3597372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Loop through URLs to retrieve html nodes for each page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A52FEB-FBF7-7842-AE85-C01F5F7B4566}"/>
              </a:ext>
            </a:extLst>
          </p:cNvPr>
          <p:cNvSpPr/>
          <p:nvPr/>
        </p:nvSpPr>
        <p:spPr>
          <a:xfrm>
            <a:off x="443844" y="5098938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Search html nodes to find Twitter handles where present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8041807-4E3C-D843-B571-B01BE6A4A12C}"/>
              </a:ext>
            </a:extLst>
          </p:cNvPr>
          <p:cNvSpPr/>
          <p:nvPr/>
        </p:nvSpPr>
        <p:spPr>
          <a:xfrm>
            <a:off x="2645664" y="295656"/>
            <a:ext cx="651669" cy="2959608"/>
          </a:xfrm>
          <a:prstGeom prst="leftBrace">
            <a:avLst>
              <a:gd name="adj1" fmla="val 8333"/>
              <a:gd name="adj2" fmla="val 504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33B71C0-4F8A-6643-B0F1-0A91F860D2D3}"/>
              </a:ext>
            </a:extLst>
          </p:cNvPr>
          <p:cNvSpPr/>
          <p:nvPr/>
        </p:nvSpPr>
        <p:spPr>
          <a:xfrm>
            <a:off x="2645664" y="3427554"/>
            <a:ext cx="651669" cy="3134790"/>
          </a:xfrm>
          <a:prstGeom prst="leftBrace">
            <a:avLst>
              <a:gd name="adj1" fmla="val 8333"/>
              <a:gd name="adj2" fmla="val 247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BD3DBDE-A7CD-A141-B609-65660F31120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528510" y="5098938"/>
            <a:ext cx="958402" cy="57387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27D5980E-3E70-BF48-A2EF-D5AA996E4BA2}"/>
              </a:ext>
            </a:extLst>
          </p:cNvPr>
          <p:cNvSpPr/>
          <p:nvPr/>
        </p:nvSpPr>
        <p:spPr>
          <a:xfrm>
            <a:off x="3486912" y="4906074"/>
            <a:ext cx="390144" cy="677862"/>
          </a:xfrm>
          <a:prstGeom prst="leftBrace">
            <a:avLst>
              <a:gd name="adj1" fmla="val 8333"/>
              <a:gd name="adj2" fmla="val 2783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0F75C5-CF34-F24D-A232-2FAF7844C2FB}"/>
              </a:ext>
            </a:extLst>
          </p:cNvPr>
          <p:cNvSpPr/>
          <p:nvPr/>
        </p:nvSpPr>
        <p:spPr>
          <a:xfrm>
            <a:off x="460842" y="2391280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Identify relevant html nodes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SelectorGadget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494B7A10-6C57-0645-B96B-52517EA98A3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545508" y="2965153"/>
            <a:ext cx="4074748" cy="180063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60981CA-4FC7-A24A-9D2F-B1600E41D169}"/>
              </a:ext>
            </a:extLst>
          </p:cNvPr>
          <p:cNvSpPr/>
          <p:nvPr/>
        </p:nvSpPr>
        <p:spPr>
          <a:xfrm>
            <a:off x="6630140" y="4660655"/>
            <a:ext cx="1303188" cy="210257"/>
          </a:xfrm>
          <a:prstGeom prst="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71CF97-87E9-4841-A859-742E252E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68" y="871875"/>
            <a:ext cx="8516438" cy="47120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01D6644A-ED6D-8A47-89CA-067BDED8C948}"/>
              </a:ext>
            </a:extLst>
          </p:cNvPr>
          <p:cNvSpPr/>
          <p:nvPr/>
        </p:nvSpPr>
        <p:spPr>
          <a:xfrm>
            <a:off x="5698430" y="5086746"/>
            <a:ext cx="1280160" cy="57387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Matching tweet data to shows (2): Linking tweet mentions to show database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34B9-726F-384D-8F49-14E158366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In theory — simple matching algorithm. In practice, much more complicated!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Challenges/constraints: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Plurality in both datasets; one tweet may reference multiple shows, one show may be mentioned in multiple tweets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Acknowledgement that search criteria will be non-fixed — there will be ongoing changes to searches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Large volume of both data and shows (c. 3,800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 4-8,000)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Implemented a two-stage ‘index-tagging’ approach: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Stage 1: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 Tag tweets with indexes of all mentioned shows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Stage 2: 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Use index tags to extract data from tweets and pass it to summary datasets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Adjusted to reduce influence of serial Tweeters (performers, family &amp; friends, PRs) to one tweet per show per day.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34B9-726F-384D-8F49-14E158366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216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74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Gathering data from tweets: mentions and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024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Goal: simplistic and computationally non-intensive sentiment analysis of tweets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Presentable in intuitive, ‘one-glance’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visualisations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Settled 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daily mentions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and a measure of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tweet sentiment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Could be improved with more time/analysis (and, crucially, Edfringe 2018’s tweet data)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Simple corpus with binary positive/negative classification (Ming &amp; Liu, 2004). Derived from customer review analysis (appropriate?)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09C9E-1E9D-4642-A38C-934746E51E2F}"/>
              </a:ext>
            </a:extLst>
          </p:cNvPr>
          <p:cNvSpPr txBox="1">
            <a:spLocks/>
          </p:cNvSpPr>
          <p:nvPr/>
        </p:nvSpPr>
        <p:spPr>
          <a:xfrm>
            <a:off x="1675291" y="3957515"/>
            <a:ext cx="10515600" cy="254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641A2F-8CB4-E04F-BC43-BF51B9933C6D}"/>
              </a:ext>
            </a:extLst>
          </p:cNvPr>
          <p:cNvSpPr txBox="1">
            <a:spLocks/>
          </p:cNvSpPr>
          <p:nvPr/>
        </p:nvSpPr>
        <p:spPr>
          <a:xfrm>
            <a:off x="5939382" y="6210226"/>
            <a:ext cx="6022019" cy="5652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Minqing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Hu and Bing Liu. "Mining and Summarizing Customer Reviews." ; Proceedings of the ACM SIGKDD International Conference on Knowledge ; Discovery and Data Mining (KDD-2004), Aug 22-25, 2004, Seattle, ; Washington, USA,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C74FE0-4109-9241-A972-3475B3E38FD0}"/>
              </a:ext>
            </a:extLst>
          </p:cNvPr>
          <p:cNvSpPr txBox="1">
            <a:spLocks/>
          </p:cNvSpPr>
          <p:nvPr/>
        </p:nvSpPr>
        <p:spPr>
          <a:xfrm>
            <a:off x="2032933" y="4085492"/>
            <a:ext cx="8350931" cy="254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60FEE-902A-2A45-8C9F-F970FED2658C}"/>
              </a:ext>
            </a:extLst>
          </p:cNvPr>
          <p:cNvGrpSpPr/>
          <p:nvPr/>
        </p:nvGrpSpPr>
        <p:grpSpPr>
          <a:xfrm>
            <a:off x="2165528" y="4653764"/>
            <a:ext cx="7547708" cy="1147746"/>
            <a:chOff x="2165528" y="4653764"/>
            <a:chExt cx="7547708" cy="11477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CB843C-F2CC-CD4C-B264-8ACB2C33906B}"/>
                </a:ext>
              </a:extLst>
            </p:cNvPr>
            <p:cNvGrpSpPr/>
            <p:nvPr/>
          </p:nvGrpSpPr>
          <p:grpSpPr>
            <a:xfrm>
              <a:off x="2165528" y="4653764"/>
              <a:ext cx="7547708" cy="1147746"/>
              <a:chOff x="632958" y="4714290"/>
              <a:chExt cx="7547708" cy="114774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77AD2B0-FDD3-994C-8A09-276812B29F9A}"/>
                  </a:ext>
                </a:extLst>
              </p:cNvPr>
              <p:cNvSpPr/>
              <p:nvPr/>
            </p:nvSpPr>
            <p:spPr>
              <a:xfrm>
                <a:off x="632958" y="4714290"/>
                <a:ext cx="2084666" cy="114774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Clean tweet text of </a:t>
                </a:r>
                <a:r>
                  <a:rPr 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stopwords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, punctuation, etc. {tm} {</a:t>
                </a:r>
                <a:r>
                  <a:rPr 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stringr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}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AE4A20-EEBE-564C-AE21-DD6C51F65946}"/>
                  </a:ext>
                </a:extLst>
              </p:cNvPr>
              <p:cNvSpPr/>
              <p:nvPr/>
            </p:nvSpPr>
            <p:spPr>
              <a:xfrm>
                <a:off x="6096000" y="4714290"/>
                <a:ext cx="2084666" cy="114774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Calculate metrics (</a:t>
                </a:r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n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 positive, </a:t>
                </a:r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n 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negative, net sentiment)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7EECA64-13DF-1340-9C48-3EBD9CBF8C06}"/>
                  </a:ext>
                </a:extLst>
              </p:cNvPr>
              <p:cNvSpPr/>
              <p:nvPr/>
            </p:nvSpPr>
            <p:spPr>
              <a:xfrm>
                <a:off x="3406540" y="4714290"/>
                <a:ext cx="2084666" cy="114774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Match positive and negative words in each tweet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25E9D9-8EB0-8048-8E20-05E62E4D046A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4250194" y="5227637"/>
              <a:ext cx="6889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722DF8-A89E-0642-A78C-0642C7D8E44D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7023776" y="5227637"/>
              <a:ext cx="6047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Sentiment analysis (1):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"@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saltminetrust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@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Dearest Salters, we think our improvised Murder-Mystery might be just right! Every day, one lucky audience member chooses a new Killer and Victim - for a packed hour of fun, frolics and MURDER!\n\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nTix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: https://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t.co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/f3wEKzRpsp https://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t.co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/T1CJAshsvc"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"@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MaisieAdam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is fantastic. Her show is a highlight of this year's fringe. Warm, funny, sarcastic, with just the right amount of Yorkshire brio (and there is nothing wrong with Lytham St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Annes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)! #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                                                          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"Last night ended up being a heavy one. As such I've not yet tweeted about how excellent @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NickDoody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was! I've been wanting to see him for yonks and have only just got round to it... Did not disappoint! Proper fucking funny, amazing songs, top end of the bell curve stuff. #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"We highly recommend checking out @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seanmorl's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surreal apology show 'I Apologise for My Recent Behaviour' at The Dragonfly 7.20pm. In turns humble and nightmarish, it is a true masterpiece of tension. It is also comedy! You'd be a fool to not attend! https://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t.co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/n7neEFpFgh"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"@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Jen - we saw your show at the beginning of #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- we spoke v. briefly at the end &amp; said how much we enjoyed your brilliant show. Sadly one always tends to remember the dough faced - guppy eyed - mouth breathers who make horrid comments. Jen erase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them!you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- were - amazing!"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54180-3CEC-4A40-900C-0F22E002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690"/>
            <a:ext cx="12192000" cy="25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Sentiment analysis (1):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saltminetrust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dearest salters think improvised murder mystery might just right every day one lucky audience member chooses new killer victim packed hour fun frolics murder tix "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maisieadam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fantastic show highlight year warm funny sarcastic just right amount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yorkshire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brio nothing wrong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lytham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annes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                                        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last night ended heavy one yet tweeted excellent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nickdoody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wanting see yonks just got round disappoint proper fucking funny amazing songs top end bell curve stuff "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highly recommend checking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seanmorl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surreal apology show apologise recent behaviour dragonfly pm turns humble nightmarish true masterpiece tension also comedy fool attend "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saw show beginning spoke briefly end said much enjoyed brilliant show sadly one always tends remember dough faced guppy eyed mouth breathers make horrid comments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erase amazing 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7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Sentiment analysis (2): Matching to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saltminetrust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dearest salters think improvised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murder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mystery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might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every day one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lucky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audience member chooses new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killer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victim packed hour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frolics murder tix "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maisieadam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fantastic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highlight year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warm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sarcastic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amount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yorkshire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brio nothing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wrong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lytham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annes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                                        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last night ended heavy one yet tweeted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excellent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nickdoody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wanting see yonks just got round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disappoint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proper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fucking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songs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top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end bell curve stuff "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highly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recommend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checking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seanmorl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surreal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apology show apologise recent behaviour dragonfly pm turns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humble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nightmarish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true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masterpiece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tension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also comedy fool attend "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saw show beginning spoke briefly end said much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enjoyed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brilliant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sadly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one always tends remember dough faced guppy eyed mouth breathers make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horrid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comments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erase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Many false negatives!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saltminetrust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dearest salters think improvised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murder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mystery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might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every day one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lucky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audience member chooses new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killer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victim packed hour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frolics murder tix "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maisieadam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fantastic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highlight year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warm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sarcastic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amount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yorkshire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brio nothing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wrong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lytham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annes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                                        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last night ended heavy one yet tweeted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excellent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nickdoody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wanting see yonks just got round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disappoint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proper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fucking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songs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top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end bell curve stuff "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highly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recommend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checking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seanmorl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surreal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apology show apologise recent behaviour dragonfly pm turns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humble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nightmarish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true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masterpiece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tension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also comedy fool attend "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saw show beginning spoke briefly end said much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enjoyed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brilliant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sadly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one always tends remember dough faced guppy eyed mouth breathers make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horrid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comments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erase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2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Many false negatives!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saltminetrust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dearest salters think improvised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murder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mystery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might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every day one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lucky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audience member chooses new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killer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victim packed hour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frolics murder tix "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maisieadam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fantastic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highlight year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warm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sarcastic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amount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yorkshire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brio nothing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wrong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lytham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annes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                                        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last night ended heavy one yet tweeted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excellent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nickdoody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wanting see yonks just got round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disappoint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proper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fucking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songs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top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end bell curve stuff "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highly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recommend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checking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seanmorl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surreal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apology show apologise recent behaviour dragonfly pm turns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humble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nightmarish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true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masterpiece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tension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also comedy fool attend "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saw show beginning spoke briefly end said much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enjoyed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brilliant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sadly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one always tends remember dough faced guppy eyed mouth breathers make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horrid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comments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erase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7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Many false negatives!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saltminetrust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dearest salters think improvised murder mystery might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every day one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lucky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audience member chooses new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killer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victim packed hour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frolics murder tix "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maisieadam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fantastic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highlight year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warm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sarcastic just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right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amount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yorkshire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brio nothing wrong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lytham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annes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                                        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last night ended heavy one yet tweeted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excellent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nickdoody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wanting see yonks just got round disappoint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proper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fucking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funny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songs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top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end bell curve stuff "        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highly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recommend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checking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seanmorl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surreal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apology show apologise recent behaviour dragonfly pm turns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humble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nightmarish true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masterpiece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tension also comedy fool attend "              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saw show beginning spoke briefly end said much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enjoyed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brilliant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sadly one always tends remember dough faced guppy eyed mouth breathers make horrid comments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erase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amazing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"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E70FEF-F38A-D54F-88EF-6D2ECFA4EF6F}"/>
              </a:ext>
            </a:extLst>
          </p:cNvPr>
          <p:cNvSpPr txBox="1">
            <a:spLocks/>
          </p:cNvSpPr>
          <p:nvPr/>
        </p:nvSpPr>
        <p:spPr>
          <a:xfrm>
            <a:off x="3093720" y="5514181"/>
            <a:ext cx="5577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… = “Positivity Score”</a:t>
            </a:r>
          </a:p>
        </p:txBody>
      </p:sp>
    </p:spTree>
    <p:extLst>
      <p:ext uri="{BB962C8B-B14F-4D97-AF65-F5344CB8AC3E}">
        <p14:creationId xmlns:p14="http://schemas.microsoft.com/office/powerpoint/2010/main" val="20130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Alternative: Positivity score =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"Theatre preview: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joycemcm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on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Dogstar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&amp;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Profilteatern’s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high-energy climate change satire, Let’s Inherit the Earth. Read more at: https://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t.co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/gCezfZ53Ih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dogstartheatre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Profilteatern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Talldarkfriend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stephenkamos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See you there ❤️"                                                                                                                                               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"Effing hell, just saw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JenBrister's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show &amp; howled with laughter. 1.45 at the monkey barrel. Go if you can. #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edfringe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                                                                              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"★★★★½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MmmSausage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: Regeneration Game | Monkey Barrel | Aug 9-26 | 12:00 | £5 - https://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t.co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/lEg18pFgmM"                                                                                                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"How can a comedian so young be able to mine so much uncomfortable material for his stage show from his own life? We chat to 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Daniel_Sloss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https://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t.co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/pjW49YqeBw"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2B5FF6-8098-BB47-9683-44078AE44064}"/>
              </a:ext>
            </a:extLst>
          </p:cNvPr>
          <p:cNvSpPr/>
          <p:nvPr/>
        </p:nvSpPr>
        <p:spPr>
          <a:xfrm>
            <a:off x="1331259" y="3302047"/>
            <a:ext cx="9829800" cy="699247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531CEA-C62B-8246-9B89-7180EFFD7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5" r="8537"/>
          <a:stretch/>
        </p:blipFill>
        <p:spPr>
          <a:xfrm rot="727434">
            <a:off x="7077479" y="2101235"/>
            <a:ext cx="4074636" cy="1555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Background —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Fringebiscuit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0136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‘Bite-sized theatre news &amp; reviews’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hlinkClick r:id="rId3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Founded 2010 with two aims: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Engage audiences with accessible critical writing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Provide training and opportunities for aspiring arts writers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Primary output via website (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hlinkClick r:id="rId3"/>
              </a:rPr>
              <a:t>fringebiscuit.com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 and Twitter (@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fringebiscuit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8EC3C3-2A27-EB42-8F08-7DCB330D1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6538">
            <a:off x="6390763" y="4384453"/>
            <a:ext cx="5448068" cy="17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66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ABC-A1E5-344E-B819-25BAA1D5C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78225"/>
            <a:ext cx="9144000" cy="5405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  <a:t>Results</a:t>
            </a:r>
            <a:b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b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800" dirty="0"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https://public.tableau.com/profile/alasdair.sykes</a:t>
            </a:r>
            <a:b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endParaRPr lang="en-US" sz="6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2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Case study: Girl World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4619" cy="4667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Relatively unknown show — small, independent theatre company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Playing at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theSpace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(venue which focuses on smaller/up-and-coming artists)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Finished #21 (of 3,847) in our Fringe-wide mentions analysis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Ongoing Twitter analysis highlighted show and  allowed our editor to a) review early and b) follow up with further contact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Girl World have now made contacts in USA through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Fringebiscuit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B65C4-042F-5941-AF34-1F149162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31" y="2165993"/>
            <a:ext cx="5354619" cy="334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A191F-68FB-DB4B-9320-4C799C0FA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4"/>
          <a:stretch/>
        </p:blipFill>
        <p:spPr>
          <a:xfrm>
            <a:off x="1382357" y="365125"/>
            <a:ext cx="9831595" cy="59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Looking ahead: Edfringe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Rewrite code to increase efficiency of certain elements: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Matching routine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Sentiment analysis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Implement lessons learned in matching criteria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Reduce budget and time constraints (AHRC funding)?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Explore other options for automation of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visualisation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plotly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rShiny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Involve stakeholders (venues, performers, Edfringe society)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Improve sentiment analysis and introduce other analysis (e.g. social network analysis)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61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ABC-A1E5-344E-B819-25BAA1D5C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6AEEC0-2A32-594C-9705-6392191AAF48}"/>
              </a:ext>
            </a:extLst>
          </p:cNvPr>
          <p:cNvSpPr txBox="1">
            <a:spLocks/>
          </p:cNvSpPr>
          <p:nvPr/>
        </p:nvSpPr>
        <p:spPr>
          <a:xfrm>
            <a:off x="282387" y="578225"/>
            <a:ext cx="11564471" cy="5405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  <a:t>Questions?</a:t>
            </a:r>
            <a:b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b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800" dirty="0"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alasdair.sykes@sruc.ac.uk</a:t>
            </a:r>
            <a:r>
              <a:rPr lang="en-US" sz="2800" dirty="0">
                <a:latin typeface="Georgia" panose="02040502050405020303" pitchFamily="18" charset="0"/>
              </a:rPr>
              <a:t>     |     </a:t>
            </a:r>
            <a:r>
              <a:rPr lang="en-US" sz="2800" dirty="0"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editorial@fringebiscuit.com</a:t>
            </a:r>
            <a:br>
              <a:rPr lang="en-US" sz="6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endParaRPr lang="en-US" sz="6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6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Overview — the ‘challenge’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Goals: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Use data from Twitter’s API to objectively assess the popularity of Edfringe 2018 shows.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Automate this analysis as far as possible to enable it to be updated regularly.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Present results in the public domain in as close to real-time as possible.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Constraints: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Budget — almost exactly £0.00...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Time — whatever could be mustered in between regular jobs!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Prior knowledge — not much! Data changed qualitatively and quantitatively at the same time as we had to make sense of it.</a:t>
            </a:r>
          </a:p>
          <a:p>
            <a:pPr lvl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24" y="6127330"/>
            <a:ext cx="2864370" cy="58779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Best-laid plans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D99C2-07AB-E441-B5E3-29B44785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136" y="641845"/>
            <a:ext cx="3326367" cy="526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07744-FC80-A346-BEFC-491D1A32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7" y="2194509"/>
            <a:ext cx="4235824" cy="3429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691792-E5F1-014F-9992-1ADB1AF64AE2}"/>
              </a:ext>
            </a:extLst>
          </p:cNvPr>
          <p:cNvSpPr txBox="1">
            <a:spLocks/>
          </p:cNvSpPr>
          <p:nvPr/>
        </p:nvSpPr>
        <p:spPr>
          <a:xfrm>
            <a:off x="9044067" y="6127331"/>
            <a:ext cx="1560226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Reality</a:t>
            </a:r>
          </a:p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4C92E68-FF8E-7E41-BF56-4F571342B034}"/>
              </a:ext>
            </a:extLst>
          </p:cNvPr>
          <p:cNvSpPr/>
          <p:nvPr/>
        </p:nvSpPr>
        <p:spPr>
          <a:xfrm>
            <a:off x="5666308" y="3241623"/>
            <a:ext cx="1768840" cy="8544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9F9BC1-548C-FD4B-B2D9-E9BD8701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2497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Real-time code development (data fights back…)</a:t>
            </a:r>
          </a:p>
        </p:txBody>
      </p:sp>
    </p:spTree>
    <p:extLst>
      <p:ext uri="{BB962C8B-B14F-4D97-AF65-F5344CB8AC3E}">
        <p14:creationId xmlns:p14="http://schemas.microsoft.com/office/powerpoint/2010/main" val="403790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Overview — the approach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D9D073-4395-7946-B0E8-AC0295D9A2DE}"/>
              </a:ext>
            </a:extLst>
          </p:cNvPr>
          <p:cNvCxnSpPr>
            <a:cxnSpLocks/>
            <a:stCxn id="17" idx="2"/>
            <a:endCxn id="29" idx="3"/>
          </p:cNvCxnSpPr>
          <p:nvPr/>
        </p:nvCxnSpPr>
        <p:spPr>
          <a:xfrm rot="5400000">
            <a:off x="7946808" y="921132"/>
            <a:ext cx="1088225" cy="26789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9406425B-5DE9-3C49-A7FC-AC7177AFE9DA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H="1">
            <a:off x="1885552" y="1980470"/>
            <a:ext cx="153058" cy="1286270"/>
          </a:xfrm>
          <a:prstGeom prst="curvedConnector5">
            <a:avLst>
              <a:gd name="adj1" fmla="val -149355"/>
              <a:gd name="adj2" fmla="val 43274"/>
              <a:gd name="adj3" fmla="val 249355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034CB1CB-8C68-444F-9C25-79488B96C80D}"/>
              </a:ext>
            </a:extLst>
          </p:cNvPr>
          <p:cNvCxnSpPr>
            <a:cxnSpLocks/>
            <a:stCxn id="27" idx="2"/>
            <a:endCxn id="59" idx="1"/>
          </p:cNvCxnSpPr>
          <p:nvPr/>
        </p:nvCxnSpPr>
        <p:spPr>
          <a:xfrm rot="16200000" flipH="1">
            <a:off x="2624450" y="4340190"/>
            <a:ext cx="1918531" cy="85523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E76FE5FD-04E1-F84A-A967-241FCD44EC09}"/>
              </a:ext>
            </a:extLst>
          </p:cNvPr>
          <p:cNvCxnSpPr>
            <a:cxnSpLocks/>
            <a:stCxn id="29" idx="2"/>
            <a:endCxn id="59" idx="1"/>
          </p:cNvCxnSpPr>
          <p:nvPr/>
        </p:nvCxnSpPr>
        <p:spPr>
          <a:xfrm rot="5400000">
            <a:off x="3824312" y="3533536"/>
            <a:ext cx="2380561" cy="2006516"/>
          </a:xfrm>
          <a:prstGeom prst="curvedConnector4">
            <a:avLst>
              <a:gd name="adj1" fmla="val 37947"/>
              <a:gd name="adj2" fmla="val 11139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1FC3E45-5BFC-8242-85C9-035D8A706BCF}"/>
              </a:ext>
            </a:extLst>
          </p:cNvPr>
          <p:cNvGrpSpPr/>
          <p:nvPr/>
        </p:nvGrpSpPr>
        <p:grpSpPr>
          <a:xfrm>
            <a:off x="161572" y="1094929"/>
            <a:ext cx="11603640" cy="5206019"/>
            <a:chOff x="161572" y="969275"/>
            <a:chExt cx="11603640" cy="520601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4106699-15A3-DD46-907C-61CE8474E3F0}"/>
                </a:ext>
              </a:extLst>
            </p:cNvPr>
            <p:cNvSpPr/>
            <p:nvPr/>
          </p:nvSpPr>
          <p:spPr>
            <a:xfrm>
              <a:off x="711895" y="1486052"/>
              <a:ext cx="1326715" cy="737528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Edfringe website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6617212-6DBB-9F46-A008-0D85D5ABCBD9}"/>
                </a:ext>
              </a:extLst>
            </p:cNvPr>
            <p:cNvSpPr/>
            <p:nvPr/>
          </p:nvSpPr>
          <p:spPr>
            <a:xfrm>
              <a:off x="9148238" y="969275"/>
              <a:ext cx="1364293" cy="62155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Twitter API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2B77D1-20B1-5145-A256-5ED272FBDD0A}"/>
                </a:ext>
              </a:extLst>
            </p:cNvPr>
            <p:cNvSpPr txBox="1"/>
            <p:nvPr/>
          </p:nvSpPr>
          <p:spPr>
            <a:xfrm rot="21314986">
              <a:off x="161572" y="2582253"/>
              <a:ext cx="154696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Web scrape {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rvest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}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68DD15-1F85-DF49-BAE6-17FCCDC49553}"/>
                </a:ext>
              </a:extLst>
            </p:cNvPr>
            <p:cNvSpPr txBox="1"/>
            <p:nvPr/>
          </p:nvSpPr>
          <p:spPr>
            <a:xfrm rot="20493108">
              <a:off x="7836012" y="1808651"/>
              <a:ext cx="165343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Daily search query {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rtweet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}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E4D758E-AECB-6744-91D2-D3AD7FDACD6A}"/>
                </a:ext>
              </a:extLst>
            </p:cNvPr>
            <p:cNvSpPr/>
            <p:nvPr/>
          </p:nvSpPr>
          <p:spPr>
            <a:xfrm>
              <a:off x="1885552" y="2599282"/>
              <a:ext cx="2541087" cy="1083608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Show Twitter handles &amp; best-guess hashtags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(</a:t>
              </a:r>
              <a:r>
                <a:rPr 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n = 3,847)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E89831-8C84-2349-9799-B8DD2CBBF31A}"/>
                </a:ext>
              </a:extLst>
            </p:cNvPr>
            <p:cNvSpPr txBox="1"/>
            <p:nvPr/>
          </p:nvSpPr>
          <p:spPr>
            <a:xfrm>
              <a:off x="9498001" y="1997815"/>
              <a:ext cx="2267211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edfringe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endParaRP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‘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edinburgh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 fringe’</a:t>
              </a: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‘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edinburgh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 festival’</a:t>
              </a:r>
            </a:p>
            <a:p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intotheunknown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endParaRPr>
            </a:p>
            <a:p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fringebiscuittrends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6FF55BBC-72F0-7944-934D-8671EBA53BC3}"/>
                    </a:ext>
                  </a:extLst>
                </p:cNvPr>
                <p:cNvSpPr/>
                <p:nvPr/>
              </p:nvSpPr>
              <p:spPr>
                <a:xfrm>
                  <a:off x="4884244" y="2137252"/>
                  <a:ext cx="2267211" cy="108360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eorgia" panose="02040502050405020303" pitchFamily="18" charset="0"/>
                    </a:rPr>
                    <a:t>Daily Twitter dataset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eorgia" panose="02040502050405020303" pitchFamily="18" charset="0"/>
                    </a:rPr>
                    <a:t>(</a:t>
                  </a:r>
                  <a:r>
                    <a:rPr lang="en-US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eorgia" panose="02040502050405020303" pitchFamily="18" charset="0"/>
                    </a:rPr>
                    <a:t>n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>
                      <a:solidFill>
                        <a:sysClr val="windowText" lastClr="000000"/>
                      </a:solidFill>
                    </a:rPr>
                    <a:t>  </a:t>
                  </a:r>
                  <a:r>
                    <a:rPr lang="en-US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eorgia" panose="02040502050405020303" pitchFamily="18" charset="0"/>
                    </a:rPr>
                    <a:t>4—8,000)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6FF55BBC-72F0-7944-934D-8671EBA53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244" y="2137252"/>
                  <a:ext cx="2267211" cy="108360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A3C2053-7DC0-4D4B-B935-C16443D481C7}"/>
                </a:ext>
              </a:extLst>
            </p:cNvPr>
            <p:cNvSpPr/>
            <p:nvPr/>
          </p:nvSpPr>
          <p:spPr>
            <a:xfrm>
              <a:off x="4011334" y="5027548"/>
              <a:ext cx="2084666" cy="114774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Daily-updated ‘show mentions’ dataset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05D722-5417-3645-B4CE-28F509B87315}"/>
                </a:ext>
              </a:extLst>
            </p:cNvPr>
            <p:cNvSpPr txBox="1"/>
            <p:nvPr/>
          </p:nvSpPr>
          <p:spPr>
            <a:xfrm rot="20754604">
              <a:off x="1756988" y="4488939"/>
              <a:ext cx="1614367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Matching routine</a:t>
              </a:r>
            </a:p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{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stringr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}</a:t>
              </a:r>
            </a:p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{tm}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F33213E-D99E-4E46-B6FB-05BFD897713F}"/>
                </a:ext>
              </a:extLst>
            </p:cNvPr>
            <p:cNvSpPr/>
            <p:nvPr/>
          </p:nvSpPr>
          <p:spPr>
            <a:xfrm>
              <a:off x="6658597" y="4577707"/>
              <a:ext cx="2084666" cy="114774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Analysis and summaries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FEEA2B75-8B02-DA4C-B038-66761B872626}"/>
                </a:ext>
              </a:extLst>
            </p:cNvPr>
            <p:cNvSpPr/>
            <p:nvPr/>
          </p:nvSpPr>
          <p:spPr>
            <a:xfrm>
              <a:off x="9267960" y="4058592"/>
              <a:ext cx="2084666" cy="114774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Tableau-generated web graphics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B5EB1952-7C11-734D-955F-A36452592E93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8743263" y="4758119"/>
            <a:ext cx="524697" cy="51911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7E8DC0B4-54BF-5249-89F2-7A6C83699DF4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 flipV="1">
            <a:off x="6096000" y="5277234"/>
            <a:ext cx="562597" cy="44984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4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Getting the data (1): Linking to Twitter’s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5001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Packages: Could use {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twitteR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} or {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rtweet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}, tried both. Ongoing maintenance/updates and support, plus much finer control, make {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rtweet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} the clear winner (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hlinkClick r:id="rId2"/>
              </a:rPr>
              <a:t>https://rtweet.info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Create a Twitter user account and a Twitter app (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hlinkClick r:id="rId3"/>
              </a:rPr>
              <a:t>http://apps.twitter.com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Authorise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app in the console: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8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Getting the data (2): Making a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1949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Simple search function to make queries against the data stored in Twitter’s API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Boolean string to search, plus optional further search parameters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Constraints: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Maximum 18,000 tweets per 15 minutes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Maximum seven-day window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Search parameters get somewhat ‘squishy’ once they’ve been through the API — far better to go broad and refine later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Searching takes time — anything from 10 — 60 seconds per search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Returns data frame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tibble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 with some nested list variables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7AD22-EC52-B346-83D6-101FFC4B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5455662"/>
            <a:ext cx="67945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D45BE-11AD-4747-AD67-64C0637BE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8"/>
          <a:stretch/>
        </p:blipFill>
        <p:spPr>
          <a:xfrm>
            <a:off x="4182987" y="1412875"/>
            <a:ext cx="7620000" cy="49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7D7039-B1F2-EC40-A26F-02CF7D559004}"/>
              </a:ext>
            </a:extLst>
          </p:cNvPr>
          <p:cNvCxnSpPr>
            <a:cxnSpLocks/>
          </p:cNvCxnSpPr>
          <p:nvPr/>
        </p:nvCxnSpPr>
        <p:spPr>
          <a:xfrm>
            <a:off x="3359086" y="5030646"/>
            <a:ext cx="147392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EC3321-F230-F646-BF64-48A968A29638}"/>
              </a:ext>
            </a:extLst>
          </p:cNvPr>
          <p:cNvCxnSpPr>
            <a:cxnSpLocks/>
          </p:cNvCxnSpPr>
          <p:nvPr/>
        </p:nvCxnSpPr>
        <p:spPr>
          <a:xfrm>
            <a:off x="3389712" y="4790034"/>
            <a:ext cx="20923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8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Detailed workflow: managing daily updates {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dplyr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}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078BA55-90EA-4244-B372-29069305FC12}"/>
              </a:ext>
            </a:extLst>
          </p:cNvPr>
          <p:cNvSpPr/>
          <p:nvPr/>
        </p:nvSpPr>
        <p:spPr>
          <a:xfrm>
            <a:off x="2802887" y="948397"/>
            <a:ext cx="1741714" cy="126274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Twitter API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86E34B7-F204-FF42-9A5F-14ABADFCB275}"/>
              </a:ext>
            </a:extLst>
          </p:cNvPr>
          <p:cNvCxnSpPr>
            <a:cxnSpLocks/>
            <a:stCxn id="63" idx="2"/>
            <a:endCxn id="13" idx="2"/>
          </p:cNvCxnSpPr>
          <p:nvPr/>
        </p:nvCxnSpPr>
        <p:spPr>
          <a:xfrm rot="5400000" flipH="1" flipV="1">
            <a:off x="9140033" y="3386880"/>
            <a:ext cx="733508" cy="2631295"/>
          </a:xfrm>
          <a:prstGeom prst="curvedConnector3">
            <a:avLst>
              <a:gd name="adj1" fmla="val -1389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6263F2-71B1-9243-AADF-D846E5384C4B}"/>
              </a:ext>
            </a:extLst>
          </p:cNvPr>
          <p:cNvSpPr/>
          <p:nvPr/>
        </p:nvSpPr>
        <p:spPr>
          <a:xfrm>
            <a:off x="687752" y="2961732"/>
            <a:ext cx="1208314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Daily tweet pull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937400-D2B6-D347-9CC0-72D865C9F290}"/>
              </a:ext>
            </a:extLst>
          </p:cNvPr>
          <p:cNvSpPr/>
          <p:nvPr/>
        </p:nvSpPr>
        <p:spPr>
          <a:xfrm>
            <a:off x="10095604" y="3010211"/>
            <a:ext cx="1453662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Show scoring 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936E54-4ACE-A844-9931-122D554F1DDC}"/>
              </a:ext>
            </a:extLst>
          </p:cNvPr>
          <p:cNvGrpSpPr/>
          <p:nvPr/>
        </p:nvGrpSpPr>
        <p:grpSpPr>
          <a:xfrm>
            <a:off x="4405254" y="5639417"/>
            <a:ext cx="1453662" cy="1091921"/>
            <a:chOff x="2673700" y="1674723"/>
            <a:chExt cx="1453662" cy="13255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8875C9-C923-374F-A305-68C93C353A1B}"/>
                </a:ext>
              </a:extLst>
            </p:cNvPr>
            <p:cNvSpPr/>
            <p:nvPr/>
          </p:nvSpPr>
          <p:spPr>
            <a:xfrm>
              <a:off x="2673700" y="1674724"/>
              <a:ext cx="1208314" cy="13255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400C90-D444-6743-8FB3-78E1DB78C405}"/>
                </a:ext>
              </a:extLst>
            </p:cNvPr>
            <p:cNvSpPr/>
            <p:nvPr/>
          </p:nvSpPr>
          <p:spPr>
            <a:xfrm>
              <a:off x="3882014" y="1674723"/>
              <a:ext cx="245348" cy="1325563"/>
            </a:xfrm>
            <a:prstGeom prst="rect">
              <a:avLst/>
            </a:prstGeom>
            <a:solidFill>
              <a:srgbClr val="92D050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6232A-761F-3349-95CC-CB67AC084F48}"/>
              </a:ext>
            </a:extLst>
          </p:cNvPr>
          <p:cNvGrpSpPr/>
          <p:nvPr/>
        </p:nvGrpSpPr>
        <p:grpSpPr>
          <a:xfrm>
            <a:off x="2153562" y="4793581"/>
            <a:ext cx="1206470" cy="1328986"/>
            <a:chOff x="2867687" y="3750645"/>
            <a:chExt cx="1206470" cy="13289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134F03-90A4-8C4F-AB84-B2ADDEAF661E}"/>
                </a:ext>
              </a:extLst>
            </p:cNvPr>
            <p:cNvSpPr/>
            <p:nvPr/>
          </p:nvSpPr>
          <p:spPr>
            <a:xfrm>
              <a:off x="2868633" y="3987710"/>
              <a:ext cx="1205524" cy="10919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C94B2A-6586-074A-AF85-B5C23A8E2119}"/>
                </a:ext>
              </a:extLst>
            </p:cNvPr>
            <p:cNvSpPr/>
            <p:nvPr/>
          </p:nvSpPr>
          <p:spPr>
            <a:xfrm>
              <a:off x="2867687" y="3750645"/>
              <a:ext cx="1205524" cy="23706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48900C1-F994-5C4D-BC81-81D0E7D1FCD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0800000" flipV="1">
            <a:off x="1291910" y="1579768"/>
            <a:ext cx="1516381" cy="13819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7A4A74-500B-E04D-B3C5-54839100D1A5}"/>
              </a:ext>
            </a:extLst>
          </p:cNvPr>
          <p:cNvCxnSpPr>
            <a:cxnSpLocks/>
            <a:stCxn id="12" idx="2"/>
            <a:endCxn id="18" idx="1"/>
          </p:cNvCxnSpPr>
          <p:nvPr/>
        </p:nvCxnSpPr>
        <p:spPr>
          <a:xfrm rot="16200000" flipH="1">
            <a:off x="1078552" y="4500651"/>
            <a:ext cx="1289312" cy="86259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C6E6EF-1697-7F4D-B810-831B67D66B33}"/>
              </a:ext>
            </a:extLst>
          </p:cNvPr>
          <p:cNvCxnSpPr/>
          <p:nvPr/>
        </p:nvCxnSpPr>
        <p:spPr>
          <a:xfrm>
            <a:off x="2153562" y="2999226"/>
            <a:ext cx="0" cy="1325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24BEBA-796A-D148-AC16-94B968448E90}"/>
              </a:ext>
            </a:extLst>
          </p:cNvPr>
          <p:cNvSpPr txBox="1"/>
          <p:nvPr/>
        </p:nvSpPr>
        <p:spPr>
          <a:xfrm>
            <a:off x="2158211" y="3301347"/>
            <a:ext cx="171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chronologically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81EFF-7937-104A-B0D5-77140060B211}"/>
              </a:ext>
            </a:extLst>
          </p:cNvPr>
          <p:cNvSpPr txBox="1"/>
          <p:nvPr/>
        </p:nvSpPr>
        <p:spPr>
          <a:xfrm>
            <a:off x="-206995" y="5030646"/>
            <a:ext cx="1714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Remove chronological overlap (but make sure it’s there!!)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865AA-F5E5-AD4B-A074-858F28D505DC}"/>
              </a:ext>
            </a:extLst>
          </p:cNvPr>
          <p:cNvGrpSpPr/>
          <p:nvPr/>
        </p:nvGrpSpPr>
        <p:grpSpPr>
          <a:xfrm>
            <a:off x="4833014" y="1489796"/>
            <a:ext cx="1453662" cy="3535312"/>
            <a:chOff x="5811809" y="1724738"/>
            <a:chExt cx="1453662" cy="35353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57F56E-B18C-2F4A-855F-F7AFE8D94944}"/>
                </a:ext>
              </a:extLst>
            </p:cNvPr>
            <p:cNvSpPr/>
            <p:nvPr/>
          </p:nvSpPr>
          <p:spPr>
            <a:xfrm>
              <a:off x="5811809" y="1724738"/>
              <a:ext cx="1453662" cy="3305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rPr>
                <a:t>Master tweet dataset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2DCCFA-FD65-154C-A3A4-E37655812D98}"/>
                </a:ext>
              </a:extLst>
            </p:cNvPr>
            <p:cNvSpPr/>
            <p:nvPr/>
          </p:nvSpPr>
          <p:spPr>
            <a:xfrm>
              <a:off x="5811809" y="5022985"/>
              <a:ext cx="1453662" cy="237065"/>
            </a:xfrm>
            <a:prstGeom prst="rect">
              <a:avLst/>
            </a:prstGeom>
            <a:solidFill>
              <a:srgbClr val="C00000">
                <a:alpha val="33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680866D6-35C3-4D4E-B01E-ACD4709A37C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3360032" y="5576607"/>
            <a:ext cx="1045222" cy="60877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C4135F4-B70C-9246-AFF4-64F741F45026}"/>
              </a:ext>
            </a:extLst>
          </p:cNvPr>
          <p:cNvCxnSpPr>
            <a:cxnSpLocks/>
            <a:stCxn id="17" idx="3"/>
            <a:endCxn id="33" idx="2"/>
          </p:cNvCxnSpPr>
          <p:nvPr/>
        </p:nvCxnSpPr>
        <p:spPr>
          <a:xfrm flipH="1" flipV="1">
            <a:off x="5559845" y="5025108"/>
            <a:ext cx="299071" cy="1160269"/>
          </a:xfrm>
          <a:prstGeom prst="curvedConnector4">
            <a:avLst>
              <a:gd name="adj1" fmla="val -76437"/>
              <a:gd name="adj2" fmla="val 73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BC7727-EC89-5843-85F9-AB29D7F1E6C3}"/>
              </a:ext>
            </a:extLst>
          </p:cNvPr>
          <p:cNvSpPr txBox="1"/>
          <p:nvPr/>
        </p:nvSpPr>
        <p:spPr>
          <a:xfrm>
            <a:off x="1744100" y="6156816"/>
            <a:ext cx="252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Calculate new variables (sentiment + matching)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2A977C-C564-4748-9C41-4E73DD42C875}"/>
              </a:ext>
            </a:extLst>
          </p:cNvPr>
          <p:cNvSpPr txBox="1"/>
          <p:nvPr/>
        </p:nvSpPr>
        <p:spPr>
          <a:xfrm>
            <a:off x="6111499" y="930146"/>
            <a:ext cx="173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Backup to cloud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004B0B-87BB-3041-BBC8-D980F4698EB7}"/>
              </a:ext>
            </a:extLst>
          </p:cNvPr>
          <p:cNvGrpSpPr/>
          <p:nvPr/>
        </p:nvGrpSpPr>
        <p:grpSpPr>
          <a:xfrm>
            <a:off x="7464309" y="1489796"/>
            <a:ext cx="1453662" cy="3579486"/>
            <a:chOff x="7631915" y="1491153"/>
            <a:chExt cx="1453662" cy="368324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05EE105-63E8-E64D-8349-011A5A9AD1D1}"/>
                </a:ext>
              </a:extLst>
            </p:cNvPr>
            <p:cNvGrpSpPr/>
            <p:nvPr/>
          </p:nvGrpSpPr>
          <p:grpSpPr>
            <a:xfrm>
              <a:off x="7631915" y="1491153"/>
              <a:ext cx="1453662" cy="3539493"/>
              <a:chOff x="5811809" y="1724738"/>
              <a:chExt cx="1453662" cy="353949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341EB64-D29D-C045-8A45-0FE4BCE0B063}"/>
                  </a:ext>
                </a:extLst>
              </p:cNvPr>
              <p:cNvSpPr/>
              <p:nvPr/>
            </p:nvSpPr>
            <p:spPr>
              <a:xfrm>
                <a:off x="5811809" y="1724738"/>
                <a:ext cx="1453662" cy="330590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orgia" panose="02040502050405020303" pitchFamily="18" charset="0"/>
                  </a:rPr>
                  <a:t>Master tweet dataset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C149AD1-ED00-7C4A-8978-E4F5C1B6F37A}"/>
                  </a:ext>
                </a:extLst>
              </p:cNvPr>
              <p:cNvSpPr/>
              <p:nvPr/>
            </p:nvSpPr>
            <p:spPr>
              <a:xfrm>
                <a:off x="5811809" y="5036655"/>
                <a:ext cx="1453662" cy="22757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EE8098-E14F-1C49-AA9F-3F15C7AA20AB}"/>
                </a:ext>
              </a:extLst>
            </p:cNvPr>
            <p:cNvSpPr/>
            <p:nvPr/>
          </p:nvSpPr>
          <p:spPr>
            <a:xfrm>
              <a:off x="7631915" y="4586678"/>
              <a:ext cx="1453662" cy="2275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6514FC3-B6FD-8F42-90F3-0F91268012CB}"/>
                </a:ext>
              </a:extLst>
            </p:cNvPr>
            <p:cNvSpPr/>
            <p:nvPr/>
          </p:nvSpPr>
          <p:spPr>
            <a:xfrm>
              <a:off x="7631915" y="5030646"/>
              <a:ext cx="1453662" cy="1437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65" name="Left Brace 64">
            <a:extLst>
              <a:ext uri="{FF2B5EF4-FFF2-40B4-BE49-F238E27FC236}">
                <a16:creationId xmlns:a16="http://schemas.microsoft.com/office/drawing/2014/main" id="{FA412334-345F-6D4A-9018-1571CA5410D3}"/>
              </a:ext>
            </a:extLst>
          </p:cNvPr>
          <p:cNvSpPr/>
          <p:nvPr/>
        </p:nvSpPr>
        <p:spPr>
          <a:xfrm rot="10800000">
            <a:off x="8987222" y="4498114"/>
            <a:ext cx="236402" cy="431460"/>
          </a:xfrm>
          <a:prstGeom prst="leftBrace">
            <a:avLst>
              <a:gd name="adj1" fmla="val 8333"/>
              <a:gd name="adj2" fmla="val 482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loud 65">
            <a:extLst>
              <a:ext uri="{FF2B5EF4-FFF2-40B4-BE49-F238E27FC236}">
                <a16:creationId xmlns:a16="http://schemas.microsoft.com/office/drawing/2014/main" id="{A785D45A-844F-4B4A-AD99-7F767B98FF8E}"/>
              </a:ext>
            </a:extLst>
          </p:cNvPr>
          <p:cNvSpPr/>
          <p:nvPr/>
        </p:nvSpPr>
        <p:spPr>
          <a:xfrm>
            <a:off x="9498067" y="851255"/>
            <a:ext cx="1741714" cy="126274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Tableau Public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DC35F7-CD71-0D45-98FC-CECBDE24803C}"/>
              </a:ext>
            </a:extLst>
          </p:cNvPr>
          <p:cNvSpPr txBox="1"/>
          <p:nvPr/>
        </p:nvSpPr>
        <p:spPr>
          <a:xfrm>
            <a:off x="9167032" y="4404913"/>
            <a:ext cx="171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to select complete days not yet published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A3E0FF-3782-B34E-A471-4A515B0B4588}"/>
              </a:ext>
            </a:extLst>
          </p:cNvPr>
          <p:cNvSpPr/>
          <p:nvPr/>
        </p:nvSpPr>
        <p:spPr>
          <a:xfrm>
            <a:off x="11549266" y="3010209"/>
            <a:ext cx="198449" cy="13255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491C18-1D6C-A649-8B41-07B10731549E}"/>
              </a:ext>
            </a:extLst>
          </p:cNvPr>
          <p:cNvSpPr/>
          <p:nvPr/>
        </p:nvSpPr>
        <p:spPr>
          <a:xfrm>
            <a:off x="11747715" y="3010211"/>
            <a:ext cx="198449" cy="132556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9F639AF-D994-C444-9057-789A1C92E0C3}"/>
              </a:ext>
            </a:extLst>
          </p:cNvPr>
          <p:cNvSpPr txBox="1"/>
          <p:nvPr/>
        </p:nvSpPr>
        <p:spPr>
          <a:xfrm>
            <a:off x="8838188" y="6123228"/>
            <a:ext cx="198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Matching routine</a:t>
            </a: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9696604F-3731-3740-9192-6B4D076A6BAB}"/>
              </a:ext>
            </a:extLst>
          </p:cNvPr>
          <p:cNvCxnSpPr>
            <a:cxnSpLocks/>
            <a:stCxn id="13" idx="0"/>
            <a:endCxn id="66" idx="1"/>
          </p:cNvCxnSpPr>
          <p:nvPr/>
        </p:nvCxnSpPr>
        <p:spPr>
          <a:xfrm rot="16200000" flipV="1">
            <a:off x="10146901" y="2334676"/>
            <a:ext cx="897559" cy="4535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ight Arrow 89">
            <a:extLst>
              <a:ext uri="{FF2B5EF4-FFF2-40B4-BE49-F238E27FC236}">
                <a16:creationId xmlns:a16="http://schemas.microsoft.com/office/drawing/2014/main" id="{E0BDE766-88F4-9945-BBED-DEE2490CEC27}"/>
              </a:ext>
            </a:extLst>
          </p:cNvPr>
          <p:cNvSpPr/>
          <p:nvPr/>
        </p:nvSpPr>
        <p:spPr>
          <a:xfrm>
            <a:off x="6485125" y="2715530"/>
            <a:ext cx="909934" cy="854439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7C831D-CF62-304D-A085-CFFF823153E8}"/>
              </a:ext>
            </a:extLst>
          </p:cNvPr>
          <p:cNvCxnSpPr>
            <a:cxnSpLocks/>
          </p:cNvCxnSpPr>
          <p:nvPr/>
        </p:nvCxnSpPr>
        <p:spPr>
          <a:xfrm flipV="1">
            <a:off x="6940092" y="1299478"/>
            <a:ext cx="0" cy="1257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1DB8D6D-EAF0-FE49-A117-E72440913CF8}"/>
              </a:ext>
            </a:extLst>
          </p:cNvPr>
          <p:cNvSpPr txBox="1"/>
          <p:nvPr/>
        </p:nvSpPr>
        <p:spPr>
          <a:xfrm>
            <a:off x="6096000" y="5694249"/>
            <a:ext cx="171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 to master dataset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FAECCAF-A868-D745-BBB4-6AD24BD19241}"/>
              </a:ext>
            </a:extLst>
          </p:cNvPr>
          <p:cNvGrpSpPr/>
          <p:nvPr/>
        </p:nvGrpSpPr>
        <p:grpSpPr>
          <a:xfrm>
            <a:off x="1310957" y="530948"/>
            <a:ext cx="9352561" cy="5820253"/>
            <a:chOff x="1629508" y="567073"/>
            <a:chExt cx="9158165" cy="572385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11F15C4E-F251-EE47-9501-7AEED781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508" y="567073"/>
              <a:ext cx="9158165" cy="572385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512D1D-71A6-6B4C-BA27-17CFB5401D1B}"/>
                </a:ext>
              </a:extLst>
            </p:cNvPr>
            <p:cNvSpPr txBox="1"/>
            <p:nvPr/>
          </p:nvSpPr>
          <p:spPr>
            <a:xfrm>
              <a:off x="6917960" y="4336941"/>
              <a:ext cx="31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</a:rPr>
                <a:t>Grand total = 191,708 tweets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02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3F63-0A5F-4C4B-9E85-409CA8D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Matching tweet data to shows (1): Identifying show Twitter handles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34B9-726F-384D-8F49-14E158366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472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Retrieved .csv file from Edfringe office giving all shows for the 2018 Fringe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(n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= 3,847)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,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but… no Twitter handles!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Each show has a page 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hlinkClick r:id="rId2"/>
              </a:rPr>
              <a:t>edfringe.com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 with performance details, including Twitter handle where the performer provides it (around 2 in 3).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Needed to retrieve &gt; 2,000 Twitter handles — enter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rvest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Took the same opportunity to scrape show genres and sub-genres.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974812-8978-E145-B716-412F9E9CFD6F}"/>
              </a:ext>
            </a:extLst>
          </p:cNvPr>
          <p:cNvSpPr/>
          <p:nvPr/>
        </p:nvSpPr>
        <p:spPr>
          <a:xfrm>
            <a:off x="632958" y="4714290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Show titles + guesswork to predict show URLs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9C1844-0D70-0849-AC3F-6A681242C6A3}"/>
              </a:ext>
            </a:extLst>
          </p:cNvPr>
          <p:cNvSpPr/>
          <p:nvPr/>
        </p:nvSpPr>
        <p:spPr>
          <a:xfrm>
            <a:off x="6096000" y="4714290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Create map of html nodes for each page {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rvest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}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FA2CF-3A9D-BA41-A125-193194D879AB}"/>
              </a:ext>
            </a:extLst>
          </p:cNvPr>
          <p:cNvSpPr/>
          <p:nvPr/>
        </p:nvSpPr>
        <p:spPr>
          <a:xfrm>
            <a:off x="8950392" y="4714290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Search html nodes to find Twitter handles where present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1CC661B-E266-1048-9748-7833C8EDBCCA}"/>
              </a:ext>
            </a:extLst>
          </p:cNvPr>
          <p:cNvSpPr/>
          <p:nvPr/>
        </p:nvSpPr>
        <p:spPr>
          <a:xfrm>
            <a:off x="3406540" y="4714290"/>
            <a:ext cx="2084666" cy="114774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Identify relevant html nodes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SelectorGadget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D07EBF-C239-9649-87FB-3D8A7EF8F01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2717624" y="5288163"/>
            <a:ext cx="688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6DD22-E464-7947-A10D-F9D667E95D86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5491206" y="5288163"/>
            <a:ext cx="604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C06ECB-1BA3-D443-8BDC-D6BCDE76047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180666" y="5288163"/>
            <a:ext cx="769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7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2200</Words>
  <Application>Microsoft Macintosh PowerPoint</Application>
  <PresentationFormat>Widescreen</PresentationFormat>
  <Paragraphs>167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Georgia</vt:lpstr>
      <vt:lpstr>Office Theme</vt:lpstr>
      <vt:lpstr>Tracking the Edinburgh Fringe Festival using Twitter, R, &amp; Tableau</vt:lpstr>
      <vt:lpstr>Background — Fringebiscuit</vt:lpstr>
      <vt:lpstr>Overview — the ‘challenge’</vt:lpstr>
      <vt:lpstr>Real-time code development (data fights back…)</vt:lpstr>
      <vt:lpstr>Overview — the approach</vt:lpstr>
      <vt:lpstr>Getting the data (1): Linking to Twitter’s API</vt:lpstr>
      <vt:lpstr>Getting the data (2): Making a query</vt:lpstr>
      <vt:lpstr>Detailed workflow: managing daily updates {dplyr}</vt:lpstr>
      <vt:lpstr>Matching tweet data to shows (1): Identifying show Twitter handles</vt:lpstr>
      <vt:lpstr>PowerPoint Presentation</vt:lpstr>
      <vt:lpstr>Matching tweet data to shows (2): Linking tweet mentions to show database</vt:lpstr>
      <vt:lpstr>Gathering data from tweets: mentions and sentiment analysis</vt:lpstr>
      <vt:lpstr>Sentiment analysis (1): Cleaning data</vt:lpstr>
      <vt:lpstr>Sentiment analysis (1): Cleaning data</vt:lpstr>
      <vt:lpstr>Sentiment analysis (2): Matching to corpus</vt:lpstr>
      <vt:lpstr>Many false negatives!</vt:lpstr>
      <vt:lpstr>Many false negatives!</vt:lpstr>
      <vt:lpstr>Many false negatives!</vt:lpstr>
      <vt:lpstr>Alternative: Positivity score = zero</vt:lpstr>
      <vt:lpstr>Results  https://public.tableau.com/profile/alasdair.sykes </vt:lpstr>
      <vt:lpstr>Case study: Girl World</vt:lpstr>
      <vt:lpstr>Looking ahead: Edfringe 2019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Edinburgh Fringe Festival using Twitter, R, &amp; Tableau</dc:title>
  <dc:creator>Alasdair Sykes</dc:creator>
  <cp:lastModifiedBy>Alasdair Sykes</cp:lastModifiedBy>
  <cp:revision>7</cp:revision>
  <dcterms:created xsi:type="dcterms:W3CDTF">2019-01-10T17:33:14Z</dcterms:created>
  <dcterms:modified xsi:type="dcterms:W3CDTF">2019-01-17T13:11:11Z</dcterms:modified>
</cp:coreProperties>
</file>